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9"/>
  </p:notesMasterIdLst>
  <p:handoutMasterIdLst>
    <p:handoutMasterId r:id="rId20"/>
  </p:handoutMasterIdLst>
  <p:sldIdLst>
    <p:sldId id="362" r:id="rId2"/>
    <p:sldId id="424" r:id="rId3"/>
    <p:sldId id="427" r:id="rId4"/>
    <p:sldId id="373" r:id="rId5"/>
    <p:sldId id="367" r:id="rId6"/>
    <p:sldId id="368" r:id="rId7"/>
    <p:sldId id="369" r:id="rId8"/>
    <p:sldId id="370" r:id="rId9"/>
    <p:sldId id="377" r:id="rId10"/>
    <p:sldId id="378" r:id="rId11"/>
    <p:sldId id="379" r:id="rId12"/>
    <p:sldId id="384" r:id="rId13"/>
    <p:sldId id="389" r:id="rId14"/>
    <p:sldId id="402" r:id="rId15"/>
    <p:sldId id="420" r:id="rId16"/>
    <p:sldId id="406" r:id="rId17"/>
    <p:sldId id="431" r:id="rId18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500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2AF4FFB9-5C56-4929-9DE3-2BC5CA0633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8853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C68197EC-A6BB-47CE-BF4F-3C3F9D20B6D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4896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0A27C-BF11-49D0-946F-3605A6AF4DC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B4D7-53A1-45F5-9C8E-93E80EAC08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B4D8F-5EBE-48CE-98CB-6A64D6D2EA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5E66A-D490-4289-A82D-D5BE1E04162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4611D-8B3E-47A4-8EDD-2B1AC262E3C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57B2C737-2B0C-43D4-9D8E-0E159A808EA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ografias.com/trabajos14/soluciones/soluciones.shtml" TargetMode="External"/><Relationship Id="rId2" Type="http://schemas.openxmlformats.org/officeDocument/2006/relationships/hyperlink" Target="http://www.monografias.com/trabajos15/invest-cientifica/invest-cientifica.s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hyperlink" Target="http://www.monografias.com/trabajos10/carso/carso.shtml" TargetMode="External"/><Relationship Id="rId4" Type="http://schemas.openxmlformats.org/officeDocument/2006/relationships/hyperlink" Target="http://www.monografias.com/trabajos15/calidad-serv/calidad-serv.s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028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636963"/>
            <a:ext cx="8964613" cy="2384425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4400" dirty="0" smtClean="0">
                <a:latin typeface="+mj-lt"/>
              </a:rPr>
              <a:t>NATURALEZA DE LA  ACTIVIDAD  CIENTIFICA Y TECNOLOGICA</a:t>
            </a:r>
          </a:p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None/>
              <a:defRPr/>
            </a:pPr>
            <a:endParaRPr lang="es-ES_tradnl" sz="4400" b="1" dirty="0" smtClean="0">
              <a:latin typeface="+mj-lt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D0A27C-BF11-49D0-946F-3605A6AF4DCA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468313" y="1828800"/>
            <a:ext cx="8280400" cy="358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9263" lvl="4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s-ES_tradnl" sz="2800" dirty="0" smtClean="0">
                <a:solidFill>
                  <a:srgbClr val="C00000"/>
                </a:solidFill>
                <a:latin typeface="Arial" charset="0"/>
              </a:rPr>
              <a:t>Elementos comunes al Pensamiento Científico (continuación):</a:t>
            </a:r>
          </a:p>
          <a:p>
            <a:pPr marL="449263" lvl="4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Char char="v"/>
            </a:pPr>
            <a:r>
              <a:rPr lang="es-ES_tradnl" sz="2800" dirty="0" smtClean="0">
                <a:latin typeface="Arial" charset="0"/>
              </a:rPr>
              <a:t>Observación </a:t>
            </a:r>
            <a:r>
              <a:rPr lang="es-ES_tradnl" sz="2800" dirty="0">
                <a:latin typeface="Arial" charset="0"/>
              </a:rPr>
              <a:t>y explicación de los Fenómenos:</a:t>
            </a:r>
          </a:p>
          <a:p>
            <a:pPr lvl="1" algn="just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es-ES_tradnl" sz="2800" dirty="0">
                <a:latin typeface="Arial" charset="0"/>
              </a:rPr>
              <a:t>“La producción de conocimiento depende tanto de la observación cuidadosa de los fenómenos como de la invención de teorías para explicar lo observado”</a:t>
            </a:r>
            <a:endParaRPr lang="es-ES" sz="2800" dirty="0"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50875" y="550863"/>
            <a:ext cx="8458200" cy="7905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 dirty="0">
                <a:latin typeface="Arial" pitchFamily="34" charset="0"/>
                <a:ea typeface="+mj-ea"/>
                <a:cs typeface="Arial" pitchFamily="34" charset="0"/>
              </a:rPr>
              <a:t>Naturaleza de la Actividad Científica</a:t>
            </a:r>
            <a:endParaRPr lang="es-CO" sz="36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685800" y="1676400"/>
            <a:ext cx="7772400" cy="4495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marL="0" indent="0" algn="just">
              <a:lnSpc>
                <a:spcPct val="110000"/>
              </a:lnSpc>
              <a:buNone/>
              <a:defRPr/>
            </a:pPr>
            <a:r>
              <a:rPr lang="es-ES_tradnl" sz="28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   Características </a:t>
            </a:r>
            <a:r>
              <a:rPr lang="es-ES_tradnl" sz="28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del Método Científico:</a:t>
            </a:r>
          </a:p>
          <a:p>
            <a:pPr lvl="1" algn="just">
              <a:lnSpc>
                <a:spcPct val="110000"/>
              </a:lnSpc>
              <a:buFont typeface="Monotype Sorts" pitchFamily="2" charset="2"/>
              <a:buChar char="v"/>
              <a:defRPr/>
            </a:pPr>
            <a:r>
              <a:rPr lang="es-ES_tradnl" dirty="0" smtClean="0">
                <a:latin typeface="Arial" charset="0"/>
                <a:cs typeface="Arial" charset="0"/>
              </a:rPr>
              <a:t>Observación y </a:t>
            </a:r>
            <a:r>
              <a:rPr lang="es-ES_tradnl" dirty="0" smtClean="0">
                <a:latin typeface="Arial" charset="0"/>
                <a:cs typeface="Arial" charset="0"/>
              </a:rPr>
              <a:t>recolección </a:t>
            </a:r>
            <a:r>
              <a:rPr lang="es-ES_tradnl" dirty="0" smtClean="0">
                <a:latin typeface="Arial" charset="0"/>
                <a:cs typeface="Arial" charset="0"/>
              </a:rPr>
              <a:t>de </a:t>
            </a:r>
            <a:r>
              <a:rPr lang="es-ES_tradnl" dirty="0" smtClean="0">
                <a:latin typeface="Arial" charset="0"/>
                <a:cs typeface="Arial" charset="0"/>
              </a:rPr>
              <a:t>datos</a:t>
            </a:r>
            <a:r>
              <a:rPr lang="es-ES_tradnl" dirty="0" smtClean="0">
                <a:latin typeface="Arial" charset="0"/>
                <a:cs typeface="Arial" charset="0"/>
              </a:rPr>
              <a:t>:</a:t>
            </a:r>
          </a:p>
          <a:p>
            <a:pPr marL="449263" lvl="1" indent="7938" algn="just">
              <a:lnSpc>
                <a:spcPct val="110000"/>
              </a:lnSpc>
              <a:buFontTx/>
              <a:buNone/>
              <a:defRPr/>
            </a:pPr>
            <a:r>
              <a:rPr lang="es-ES_tradnl" dirty="0" smtClean="0">
                <a:latin typeface="Arial" charset="0"/>
                <a:cs typeface="Arial" charset="0"/>
              </a:rPr>
              <a:t>“La </a:t>
            </a:r>
            <a:r>
              <a:rPr lang="es-ES_tradnl" dirty="0" err="1" smtClean="0">
                <a:latin typeface="Arial" charset="0"/>
                <a:cs typeface="Arial" charset="0"/>
              </a:rPr>
              <a:t>validéz</a:t>
            </a:r>
            <a:r>
              <a:rPr lang="es-ES_tradnl" dirty="0" smtClean="0">
                <a:latin typeface="Arial" charset="0"/>
                <a:cs typeface="Arial" charset="0"/>
              </a:rPr>
              <a:t> </a:t>
            </a:r>
            <a:r>
              <a:rPr lang="es-ES_tradnl" dirty="0" smtClean="0">
                <a:latin typeface="Arial" charset="0"/>
                <a:cs typeface="Arial" charset="0"/>
              </a:rPr>
              <a:t>de cualquier afirmación científica debe confrontarse con la observación de ciertos fenómenos”</a:t>
            </a:r>
          </a:p>
          <a:p>
            <a:pPr eaLnBrk="1" hangingPunct="1">
              <a:defRPr/>
            </a:pPr>
            <a:endParaRPr lang="es-CO" sz="2800" dirty="0" smtClean="0"/>
          </a:p>
        </p:txBody>
      </p:sp>
      <p:pic>
        <p:nvPicPr>
          <p:cNvPr id="18436" name="Picture 4" descr="c:\Archivos de programa\Microsoft Office\Clipart\standard\stddir4\PE02711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137025"/>
            <a:ext cx="28130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50875" y="550863"/>
            <a:ext cx="8458200" cy="7905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 dirty="0">
                <a:latin typeface="Arial" pitchFamily="34" charset="0"/>
                <a:ea typeface="+mj-ea"/>
                <a:cs typeface="Arial" pitchFamily="34" charset="0"/>
              </a:rPr>
              <a:t>Naturaleza de la Actividad Científica</a:t>
            </a:r>
            <a:endParaRPr lang="es-CO" sz="36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6B4D7-53A1-45F5-9C8E-93E80EAC08EE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tecnologia-social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3716338"/>
            <a:ext cx="18367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ttangolo 8"/>
          <p:cNvSpPr>
            <a:spLocks noChangeArrowheads="1"/>
          </p:cNvSpPr>
          <p:nvPr/>
        </p:nvSpPr>
        <p:spPr bwMode="auto">
          <a:xfrm>
            <a:off x="323850" y="1412875"/>
            <a:ext cx="864076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La Investigación Tecnológica es una estructura de instrumentos, técnicas y procedimientos organizados con la finalidad de la descripción y producción, tanto de problemáticas tecnológicas, como de soluciones del mismo orden.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476250"/>
            <a:ext cx="8820150" cy="855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CO" smtClean="0"/>
              <a:t>La Investigación Tecnológica</a:t>
            </a:r>
            <a:endParaRPr lang="es-ES" smtClean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4611D-8B3E-47A4-8EDD-2B1AC262E3C8}" type="slidenum">
              <a:rPr lang="es-CO" smtClean="0"/>
              <a:pPr>
                <a:defRPr/>
              </a:pPr>
              <a:t>12</a:t>
            </a:fld>
            <a:endParaRPr lang="es-CO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504031" y="2492896"/>
            <a:ext cx="81359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dirty="0" smtClean="0">
                <a:latin typeface="Arial" charset="0"/>
              </a:rPr>
              <a:t>En general, el proceso es el mismo que de una investigación científica sólo que se preocupa en la aplicación concreta de una teoría o metodología a una realidad bien particular que no ha sido estudiada anteriormente.</a:t>
            </a:r>
            <a:endParaRPr lang="es-ES" dirty="0">
              <a:latin typeface="Arial" charset="0"/>
            </a:endParaRP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0" y="62071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ES" sz="3600" dirty="0">
                <a:latin typeface="Arial" charset="0"/>
                <a:cs typeface="Arial" charset="0"/>
              </a:rPr>
              <a:t>El </a:t>
            </a:r>
            <a:r>
              <a:rPr lang="es-ES" sz="3600" dirty="0" smtClean="0">
                <a:latin typeface="Arial" charset="0"/>
                <a:cs typeface="Arial" charset="0"/>
              </a:rPr>
              <a:t>Proceso </a:t>
            </a:r>
            <a:r>
              <a:rPr lang="es-ES" sz="3600" dirty="0">
                <a:latin typeface="Arial" charset="0"/>
                <a:cs typeface="Arial" charset="0"/>
              </a:rPr>
              <a:t>de la Investigación Tecnológica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755650" y="549275"/>
            <a:ext cx="813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lang="es-ES" sz="3200" dirty="0">
                <a:latin typeface="+mj-lt"/>
              </a:rPr>
              <a:t>Métodos de la Investigación Tecnológica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95288" y="1762125"/>
            <a:ext cx="82804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buFontTx/>
              <a:buChar char="•"/>
            </a:pPr>
            <a:r>
              <a:rPr lang="es-ES" sz="2800">
                <a:latin typeface="Arial" charset="0"/>
              </a:rPr>
              <a:t>Un método común a todas las tecnologías para la construcción de artefactos y sistemas/procesos es el uso de herramientas e instrumentos.</a:t>
            </a:r>
          </a:p>
          <a:p>
            <a:pPr marL="174625" indent="-174625" algn="just">
              <a:buFontTx/>
              <a:buChar char="•"/>
            </a:pPr>
            <a:r>
              <a:rPr lang="es-ES" sz="2800">
                <a:latin typeface="Arial" charset="0"/>
              </a:rPr>
              <a:t>El diseño es requisito obligatorio en la construcción de artefactos y sistemas/procesos. Se realiza usando el saber formalizado de las diversos campos del conocimiento.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755650" y="549275"/>
            <a:ext cx="813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lang="es-ES" sz="3200" dirty="0">
                <a:latin typeface="+mj-lt"/>
              </a:rPr>
              <a:t>Métodos de la Investigación Tecnológica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95288" y="1773238"/>
            <a:ext cx="8280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buFontTx/>
              <a:buChar char="•"/>
            </a:pPr>
            <a:r>
              <a:rPr lang="es-ES" sz="2800" dirty="0">
                <a:latin typeface="Arial" charset="0"/>
              </a:rPr>
              <a:t>El método del ensayo y error es frecuente</a:t>
            </a:r>
            <a:r>
              <a:rPr lang="es-ES" sz="2800" dirty="0" smtClean="0">
                <a:latin typeface="Arial" charset="0"/>
              </a:rPr>
              <a:t>.</a:t>
            </a:r>
          </a:p>
          <a:p>
            <a:pPr algn="just"/>
            <a:endParaRPr lang="es-ES" sz="2800" dirty="0">
              <a:latin typeface="Arial" charset="0"/>
            </a:endParaRPr>
          </a:p>
          <a:p>
            <a:pPr marL="174625" indent="-174625" algn="just">
              <a:buFontTx/>
              <a:buChar char="•"/>
            </a:pPr>
            <a:r>
              <a:rPr lang="es-ES" sz="2800" dirty="0">
                <a:latin typeface="Arial" charset="0"/>
              </a:rPr>
              <a:t>Otros métodos e instrumentos: interacciones entre niveles y unidades de análisis, entrevistas, muestreo, estudios de exploración, herramientas de análisis de datos, regulaciones legales.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900113" y="2492375"/>
            <a:ext cx="7272337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EL INFORME DE LA</a:t>
            </a:r>
          </a:p>
          <a:p>
            <a:pPr algn="ctr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INVESTIGACIÓN TECNOLÓGICA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smtClean="0"/>
              <a:t>Bunge M., La </a:t>
            </a:r>
            <a:r>
              <a:rPr lang="en-US" sz="2800" dirty="0" err="1" smtClean="0"/>
              <a:t>Ciencia</a:t>
            </a:r>
            <a:r>
              <a:rPr lang="en-US" sz="2800" dirty="0" smtClean="0"/>
              <a:t>,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Método</a:t>
            </a:r>
            <a:r>
              <a:rPr lang="en-US" sz="2800" dirty="0" smtClean="0"/>
              <a:t> y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Filosofía</a:t>
            </a:r>
            <a:r>
              <a:rPr lang="en-US" sz="2800" dirty="0" smtClean="0"/>
              <a:t>, </a:t>
            </a:r>
            <a:endParaRPr lang="es-ES" sz="2800" dirty="0" smtClean="0"/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Ciencia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58138" cy="4525963"/>
          </a:xfrm>
        </p:spPr>
        <p:txBody>
          <a:bodyPr/>
          <a:lstStyle/>
          <a:p>
            <a:r>
              <a:rPr lang="es-PE" sz="2800" dirty="0" smtClean="0">
                <a:latin typeface="+mj-lt"/>
              </a:rPr>
              <a:t>Etimológicamente del latín: </a:t>
            </a:r>
            <a:r>
              <a:rPr lang="es-PE" sz="2800" dirty="0" err="1" smtClean="0">
                <a:latin typeface="+mj-lt"/>
              </a:rPr>
              <a:t>Scientia</a:t>
            </a:r>
            <a:r>
              <a:rPr lang="es-PE" sz="2800" dirty="0" smtClean="0">
                <a:latin typeface="+mj-lt"/>
              </a:rPr>
              <a:t> que significa Conocimiento. </a:t>
            </a:r>
          </a:p>
          <a:p>
            <a:r>
              <a:rPr lang="es-PE" sz="2800" dirty="0" smtClean="0">
                <a:latin typeface="+mj-lt"/>
              </a:rPr>
              <a:t>Se </a:t>
            </a:r>
            <a:r>
              <a:rPr lang="es-PE" sz="2800" dirty="0" smtClean="0">
                <a:latin typeface="+mj-lt"/>
              </a:rPr>
              <a:t>puede caracterizar como conocimiento  racional, sistemático, exacto y verificable (conocimiento científico).</a:t>
            </a:r>
          </a:p>
          <a:p>
            <a:r>
              <a:rPr lang="es-PE" sz="2800" dirty="0" smtClean="0">
                <a:latin typeface="+mj-lt"/>
              </a:rPr>
              <a:t>Para </a:t>
            </a:r>
            <a:r>
              <a:rPr lang="es-PE" sz="2800" dirty="0" smtClean="0">
                <a:latin typeface="+mj-lt"/>
              </a:rPr>
              <a:t>obtener los conocimientos utiliza el método científico.</a:t>
            </a:r>
          </a:p>
          <a:p>
            <a:r>
              <a:rPr lang="es-PE" sz="2800" dirty="0" smtClean="0">
                <a:latin typeface="+mj-lt"/>
              </a:rPr>
              <a:t>Método científico: conjunto de reglas básicas de cómo se debe proceder para obtener conocimiento científico.</a:t>
            </a:r>
            <a:endParaRPr lang="es-ES" sz="2800" dirty="0">
              <a:latin typeface="+mj-lt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4611D-8B3E-47A4-8EDD-2B1AC262E3C8}" type="slidenum">
              <a:rPr lang="es-CO" smtClean="0"/>
              <a:pPr>
                <a:defRPr/>
              </a:pPr>
              <a:t>2</a:t>
            </a:fld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916238" y="549275"/>
            <a:ext cx="6048375" cy="8540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smtClean="0"/>
              <a:t>La Tecnología</a:t>
            </a:r>
            <a:endParaRPr lang="es-E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685800" y="2057400"/>
            <a:ext cx="7772400" cy="2133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449263" lvl="1" indent="7938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None/>
            </a:pPr>
            <a:r>
              <a:rPr lang="es-ES_tradnl" dirty="0" smtClean="0">
                <a:latin typeface="Arial" charset="0"/>
              </a:rPr>
              <a:t>“Una Tecnología es la aplicación concreta de conocimientos científicos provenientes de las ciencias exactas, naturales, sociales, humanas, </a:t>
            </a:r>
            <a:r>
              <a:rPr lang="es-ES_tradnl" dirty="0" smtClean="0">
                <a:latin typeface="Arial" charset="0"/>
              </a:rPr>
              <a:t>etc.”</a:t>
            </a:r>
            <a:endParaRPr lang="es-ES_tradnl" dirty="0" smtClean="0">
              <a:latin typeface="Arial" charset="0"/>
            </a:endParaRPr>
          </a:p>
          <a:p>
            <a:pPr eaLnBrk="1" hangingPunct="1">
              <a:buFontTx/>
              <a:buNone/>
            </a:pPr>
            <a:endParaRPr lang="es-ES" dirty="0" smtClean="0"/>
          </a:p>
        </p:txBody>
      </p:sp>
      <p:pic>
        <p:nvPicPr>
          <p:cNvPr id="19461" name="Picture 4" descr="c:\Archivos de programa\Microsoft Office\Clipart\standard\stddir4\TN00642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4160838"/>
            <a:ext cx="6477000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6B4D7-53A1-45F5-9C8E-93E80EAC08EE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152775" y="549275"/>
            <a:ext cx="59912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4400" dirty="0">
                <a:latin typeface="Arial" charset="0"/>
                <a:cs typeface="Arial" charset="0"/>
              </a:rPr>
              <a:t>Investigación Científica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23850" y="1628775"/>
            <a:ext cx="8351838" cy="379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es-ES" sz="2800" dirty="0">
                <a:latin typeface="Arial" charset="0"/>
                <a:cs typeface="Arial" charset="0"/>
              </a:rPr>
              <a:t>La </a:t>
            </a:r>
            <a:r>
              <a:rPr lang="es-ES" sz="2800" dirty="0">
                <a:latin typeface="Arial" charset="0"/>
                <a:cs typeface="Arial" charset="0"/>
                <a:hlinkClick r:id="rId2"/>
              </a:rPr>
              <a:t>investigación científica</a:t>
            </a:r>
            <a:r>
              <a:rPr lang="es-ES" sz="2800" dirty="0">
                <a:latin typeface="Arial" charset="0"/>
                <a:cs typeface="Arial" charset="0"/>
              </a:rPr>
              <a:t> es la búsqueda intencionada de conocimientos o </a:t>
            </a:r>
            <a:r>
              <a:rPr lang="es-ES" sz="2800" dirty="0" smtClean="0">
                <a:latin typeface="Arial" charset="0"/>
                <a:cs typeface="Arial" charset="0"/>
                <a:hlinkClick r:id="rId3"/>
              </a:rPr>
              <a:t>soluciones</a:t>
            </a:r>
            <a:r>
              <a:rPr lang="es-ES" sz="2800" dirty="0" smtClean="0">
                <a:latin typeface="Arial" charset="0"/>
                <a:cs typeface="Arial" charset="0"/>
              </a:rPr>
              <a:t> novedosas </a:t>
            </a:r>
            <a:r>
              <a:rPr lang="es-ES" sz="2800" dirty="0">
                <a:latin typeface="Arial" charset="0"/>
                <a:cs typeface="Arial" charset="0"/>
              </a:rPr>
              <a:t>a </a:t>
            </a:r>
            <a:r>
              <a:rPr lang="es-ES" sz="2800" dirty="0">
                <a:latin typeface="Arial" charset="0"/>
                <a:cs typeface="Arial" charset="0"/>
                <a:hlinkClick r:id="rId4"/>
              </a:rPr>
              <a:t>problemas</a:t>
            </a:r>
            <a:r>
              <a:rPr lang="es-ES" sz="2800" dirty="0">
                <a:latin typeface="Arial" charset="0"/>
                <a:cs typeface="Arial" charset="0"/>
              </a:rPr>
              <a:t> de </a:t>
            </a:r>
            <a:r>
              <a:rPr lang="es-ES" sz="2800" dirty="0">
                <a:latin typeface="Arial" charset="0"/>
                <a:cs typeface="Arial" charset="0"/>
                <a:hlinkClick r:id="rId5"/>
              </a:rPr>
              <a:t>carácter</a:t>
            </a:r>
            <a:r>
              <a:rPr lang="es-ES" sz="2800" dirty="0">
                <a:latin typeface="Arial" charset="0"/>
                <a:cs typeface="Arial" charset="0"/>
              </a:rPr>
              <a:t> </a:t>
            </a:r>
            <a:r>
              <a:rPr lang="es-ES" sz="2800" dirty="0" smtClean="0">
                <a:latin typeface="Arial" charset="0"/>
                <a:cs typeface="Arial" charset="0"/>
              </a:rPr>
              <a:t>científico.</a:t>
            </a:r>
          </a:p>
          <a:p>
            <a:pPr algn="just">
              <a:lnSpc>
                <a:spcPct val="80000"/>
              </a:lnSpc>
            </a:pPr>
            <a:endParaRPr lang="es-ES" sz="2800" dirty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</a:pPr>
            <a:r>
              <a:rPr lang="es-ES" sz="2800" dirty="0" smtClean="0">
                <a:latin typeface="Arial" charset="0"/>
                <a:cs typeface="Arial" charset="0"/>
              </a:rPr>
              <a:t>El </a:t>
            </a:r>
            <a:r>
              <a:rPr lang="es-ES" sz="2800" dirty="0">
                <a:latin typeface="Arial" charset="0"/>
                <a:cs typeface="Arial" charset="0"/>
              </a:rPr>
              <a:t>método científico indica el camino que se ha de transitar en esa </a:t>
            </a:r>
            <a:r>
              <a:rPr lang="es-ES" sz="2800" dirty="0" smtClean="0">
                <a:latin typeface="Arial" charset="0"/>
                <a:cs typeface="Arial" charset="0"/>
              </a:rPr>
              <a:t>investigación.</a:t>
            </a:r>
          </a:p>
          <a:p>
            <a:pPr algn="just">
              <a:lnSpc>
                <a:spcPct val="80000"/>
              </a:lnSpc>
            </a:pPr>
            <a:endParaRPr lang="es-ES" sz="2800" dirty="0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endParaRPr lang="es-MX" sz="2800" dirty="0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endParaRPr lang="es-ES" sz="2800" dirty="0">
              <a:latin typeface="Arial" charset="0"/>
              <a:cs typeface="Arial" charset="0"/>
            </a:endParaRPr>
          </a:p>
        </p:txBody>
      </p:sp>
      <p:pic>
        <p:nvPicPr>
          <p:cNvPr id="9220" name="Picture 7" descr="G:\imagenes\internet_varios\tech542.JPG"/>
          <p:cNvPicPr>
            <a:picLocks noChangeAspect="1" noChangeArrowheads="1"/>
          </p:cNvPicPr>
          <p:nvPr/>
        </p:nvPicPr>
        <p:blipFill>
          <a:blip r:embed="rId6"/>
          <a:srcRect l="5667" t="46518" r="7500" b="12242"/>
          <a:stretch>
            <a:fillRect/>
          </a:stretch>
        </p:blipFill>
        <p:spPr bwMode="auto">
          <a:xfrm>
            <a:off x="6443663" y="4365625"/>
            <a:ext cx="23082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</p:spTree>
  </p:cSld>
  <p:clrMapOvr>
    <a:masterClrMapping/>
  </p:clrMapOvr>
  <p:transition>
    <p:cover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550863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3600" dirty="0" smtClean="0">
                <a:latin typeface="Arial" charset="0"/>
                <a:cs typeface="Arial" charset="0"/>
              </a:rPr>
              <a:t>Algunos Requisitos </a:t>
            </a:r>
            <a:r>
              <a:rPr lang="es-MX" sz="3600" dirty="0">
                <a:latin typeface="Arial" charset="0"/>
                <a:cs typeface="Arial" charset="0"/>
              </a:rPr>
              <a:t>para la Investigación Científica</a:t>
            </a:r>
            <a:endParaRPr lang="es-ES" sz="3600" dirty="0">
              <a:latin typeface="Arial" charset="0"/>
              <a:cs typeface="Arial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68313" y="1412875"/>
            <a:ext cx="839152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-Observación</a:t>
            </a:r>
            <a:endParaRPr lang="es-MX" sz="2800" dirty="0" smtClean="0"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-Motivación </a:t>
            </a:r>
            <a:r>
              <a:rPr lang="es-MX" sz="2800" dirty="0" smtClean="0">
                <a:latin typeface="Arial" charset="0"/>
                <a:cs typeface="Arial" charset="0"/>
              </a:rPr>
              <a:t>en la búsqueda de solución</a:t>
            </a:r>
            <a:endParaRPr lang="es-MX" sz="2800" dirty="0"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-Conocimientos </a:t>
            </a:r>
            <a:r>
              <a:rPr lang="es-MX" sz="2800" dirty="0">
                <a:latin typeface="Arial" charset="0"/>
                <a:cs typeface="Arial" charset="0"/>
              </a:rPr>
              <a:t>(Científicos)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-Recursos </a:t>
            </a:r>
            <a:r>
              <a:rPr lang="es-MX" sz="2800" dirty="0">
                <a:latin typeface="Arial" charset="0"/>
                <a:cs typeface="Arial" charset="0"/>
              </a:rPr>
              <a:t>Materiales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-Honestidad </a:t>
            </a:r>
            <a:r>
              <a:rPr lang="es-MX" sz="2800" dirty="0">
                <a:latin typeface="Arial" charset="0"/>
                <a:cs typeface="Arial" charset="0"/>
              </a:rPr>
              <a:t>Intelectual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-Esfuerzo </a:t>
            </a:r>
            <a:r>
              <a:rPr lang="es-MX" sz="2800" dirty="0" smtClean="0">
                <a:latin typeface="Arial" charset="0"/>
                <a:cs typeface="Arial" charset="0"/>
              </a:rPr>
              <a:t>y perseverancia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-Intuición </a:t>
            </a:r>
            <a:r>
              <a:rPr lang="es-MX" sz="2800" dirty="0" smtClean="0">
                <a:latin typeface="Arial" charset="0"/>
                <a:cs typeface="Arial" charset="0"/>
              </a:rPr>
              <a:t>investigativa</a:t>
            </a:r>
            <a:endParaRPr lang="es-ES" sz="2800" dirty="0">
              <a:latin typeface="Arial" charset="0"/>
              <a:cs typeface="Arial" charset="0"/>
            </a:endParaRPr>
          </a:p>
        </p:txBody>
      </p:sp>
      <p:pic>
        <p:nvPicPr>
          <p:cNvPr id="10244" name="Picture 5" descr="G:\imagenes\Internet_varios_2\CB0A80~1.JPG"/>
          <p:cNvPicPr>
            <a:picLocks noChangeAspect="1" noChangeArrowheads="1"/>
          </p:cNvPicPr>
          <p:nvPr/>
        </p:nvPicPr>
        <p:blipFill>
          <a:blip r:embed="rId2"/>
          <a:srcRect b="7179"/>
          <a:stretch>
            <a:fillRect/>
          </a:stretch>
        </p:blipFill>
        <p:spPr bwMode="auto">
          <a:xfrm>
            <a:off x="5394325" y="4538663"/>
            <a:ext cx="3749675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Oval 2"/>
          <p:cNvSpPr>
            <a:spLocks noChangeArrowheads="1"/>
          </p:cNvSpPr>
          <p:nvPr/>
        </p:nvSpPr>
        <p:spPr bwMode="auto">
          <a:xfrm>
            <a:off x="827088" y="1484313"/>
            <a:ext cx="1676400" cy="15240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ES_tradnl" sz="2000" b="1">
                <a:latin typeface="Arial" charset="0"/>
                <a:cs typeface="Arial" charset="0"/>
              </a:rPr>
              <a:t>Elección 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del tema 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61443" name="Line 3"/>
          <p:cNvSpPr>
            <a:spLocks noChangeShapeType="1"/>
          </p:cNvSpPr>
          <p:nvPr/>
        </p:nvSpPr>
        <p:spPr bwMode="auto">
          <a:xfrm flipV="1">
            <a:off x="2576513" y="2246313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4957676" y="1642454"/>
            <a:ext cx="16002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ES_tradnl" sz="2000" b="1" dirty="0">
                <a:latin typeface="Arial" charset="0"/>
                <a:cs typeface="Arial" charset="0"/>
              </a:rPr>
              <a:t>Objetivos</a:t>
            </a:r>
            <a:endParaRPr lang="es-ES" sz="2000" b="1" dirty="0">
              <a:latin typeface="Arial" charset="0"/>
              <a:cs typeface="Arial" charset="0"/>
            </a:endParaRP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7170738" y="1536412"/>
            <a:ext cx="1600200" cy="1295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ES_tradnl" sz="2000" b="1" dirty="0">
                <a:latin typeface="Arial" charset="0"/>
                <a:cs typeface="Arial" charset="0"/>
              </a:rPr>
              <a:t>Delimitación</a:t>
            </a:r>
          </a:p>
          <a:p>
            <a:r>
              <a:rPr lang="es-ES_tradnl" sz="2000" b="1" dirty="0">
                <a:latin typeface="Arial" charset="0"/>
                <a:cs typeface="Arial" charset="0"/>
              </a:rPr>
              <a:t> del</a:t>
            </a:r>
          </a:p>
          <a:p>
            <a:r>
              <a:rPr lang="es-ES_tradnl" sz="2000" b="1" dirty="0">
                <a:latin typeface="Arial" charset="0"/>
                <a:cs typeface="Arial" charset="0"/>
              </a:rPr>
              <a:t> tema</a:t>
            </a:r>
            <a:endParaRPr lang="es-ES" sz="2000" b="1" dirty="0">
              <a:latin typeface="Arial" charset="0"/>
              <a:cs typeface="Arial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 rot="-5512938">
            <a:off x="3695700" y="4259263"/>
            <a:ext cx="554038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es-MX">
              <a:latin typeface="Arial" charset="0"/>
              <a:cs typeface="Arial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28763" y="3008313"/>
            <a:ext cx="461962" cy="3530600"/>
            <a:chOff x="963" y="1536"/>
            <a:chExt cx="291" cy="2448"/>
          </a:xfrm>
        </p:grpSpPr>
        <p:sp>
          <p:nvSpPr>
            <p:cNvPr id="11286" name="Line 9"/>
            <p:cNvSpPr>
              <a:spLocks noChangeShapeType="1"/>
            </p:cNvSpPr>
            <p:nvPr/>
          </p:nvSpPr>
          <p:spPr bwMode="auto">
            <a:xfrm>
              <a:off x="1104" y="1536"/>
              <a:ext cx="7" cy="6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87" name="Text Box 10"/>
            <p:cNvSpPr txBox="1">
              <a:spLocks noChangeArrowheads="1"/>
            </p:cNvSpPr>
            <p:nvPr/>
          </p:nvSpPr>
          <p:spPr bwMode="auto">
            <a:xfrm rot="-5400000">
              <a:off x="210" y="2939"/>
              <a:ext cx="1798" cy="291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dirty="0">
                  <a:latin typeface="Arial" charset="0"/>
                  <a:cs typeface="Arial" charset="0"/>
                </a:rPr>
                <a:t>Planeamiento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735195" y="2720975"/>
            <a:ext cx="1609725" cy="3876675"/>
            <a:chOff x="1920" y="1344"/>
            <a:chExt cx="1014" cy="2569"/>
          </a:xfrm>
        </p:grpSpPr>
        <p:sp>
          <p:nvSpPr>
            <p:cNvPr id="11282" name="Line 12"/>
            <p:cNvSpPr>
              <a:spLocks noChangeShapeType="1"/>
            </p:cNvSpPr>
            <p:nvPr/>
          </p:nvSpPr>
          <p:spPr bwMode="auto">
            <a:xfrm flipH="1">
              <a:off x="2160" y="1344"/>
              <a:ext cx="288" cy="110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83" name="Line 13"/>
            <p:cNvSpPr>
              <a:spLocks noChangeShapeType="1"/>
            </p:cNvSpPr>
            <p:nvPr/>
          </p:nvSpPr>
          <p:spPr bwMode="auto">
            <a:xfrm>
              <a:off x="2448" y="1344"/>
              <a:ext cx="240" cy="115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84" name="Text Box 14"/>
            <p:cNvSpPr txBox="1">
              <a:spLocks noChangeArrowheads="1"/>
            </p:cNvSpPr>
            <p:nvPr/>
          </p:nvSpPr>
          <p:spPr bwMode="auto">
            <a:xfrm rot="-5400000">
              <a:off x="1478" y="3178"/>
              <a:ext cx="1177" cy="294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_tradnl">
                  <a:latin typeface="Arial" charset="0"/>
                  <a:cs typeface="Arial" charset="0"/>
                </a:rPr>
                <a:t>Generales</a:t>
              </a:r>
              <a:endParaRPr lang="es-ES">
                <a:latin typeface="Arial" charset="0"/>
                <a:cs typeface="Arial" charset="0"/>
              </a:endParaRPr>
            </a:p>
          </p:txBody>
        </p:sp>
        <p:sp>
          <p:nvSpPr>
            <p:cNvPr id="11285" name="Text Box 15"/>
            <p:cNvSpPr txBox="1">
              <a:spLocks noChangeArrowheads="1"/>
            </p:cNvSpPr>
            <p:nvPr/>
          </p:nvSpPr>
          <p:spPr bwMode="auto">
            <a:xfrm rot="-5400000">
              <a:off x="2198" y="3178"/>
              <a:ext cx="1177" cy="294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_tradnl">
                  <a:latin typeface="Arial" charset="0"/>
                  <a:cs typeface="Arial" charset="0"/>
                </a:rPr>
                <a:t>Específicos</a:t>
              </a:r>
              <a:endParaRPr lang="es-ES">
                <a:latin typeface="Arial" charset="0"/>
                <a:cs typeface="Arial" charset="0"/>
              </a:endParaRP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7166263" y="2872734"/>
            <a:ext cx="1700213" cy="3457128"/>
            <a:chOff x="3550" y="1440"/>
            <a:chExt cx="1071" cy="2520"/>
          </a:xfrm>
        </p:grpSpPr>
        <p:sp>
          <p:nvSpPr>
            <p:cNvPr id="11277" name="Text Box 17"/>
            <p:cNvSpPr txBox="1">
              <a:spLocks noChangeArrowheads="1"/>
            </p:cNvSpPr>
            <p:nvPr/>
          </p:nvSpPr>
          <p:spPr bwMode="auto">
            <a:xfrm rot="-5400000">
              <a:off x="3689" y="3029"/>
              <a:ext cx="1561" cy="302"/>
            </a:xfrm>
            <a:prstGeom prst="rect">
              <a:avLst/>
            </a:prstGeom>
            <a:noFill/>
            <a:ln w="222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_tradnl">
                  <a:latin typeface="Arial" charset="0"/>
                  <a:cs typeface="Arial" charset="0"/>
                </a:rPr>
                <a:t>Recursos</a:t>
              </a:r>
              <a:endParaRPr lang="es-ES">
                <a:latin typeface="Arial" charset="0"/>
                <a:cs typeface="Arial" charset="0"/>
              </a:endParaRPr>
            </a:p>
          </p:txBody>
        </p:sp>
        <p:grpSp>
          <p:nvGrpSpPr>
            <p:cNvPr id="11278" name="Group 18"/>
            <p:cNvGrpSpPr>
              <a:grpSpLocks/>
            </p:cNvGrpSpPr>
            <p:nvPr/>
          </p:nvGrpSpPr>
          <p:grpSpPr bwMode="auto">
            <a:xfrm>
              <a:off x="3550" y="1440"/>
              <a:ext cx="818" cy="2471"/>
              <a:chOff x="3550" y="1440"/>
              <a:chExt cx="818" cy="2471"/>
            </a:xfrm>
          </p:grpSpPr>
          <p:sp>
            <p:nvSpPr>
              <p:cNvPr id="11279" name="Text Box 19"/>
              <p:cNvSpPr txBox="1">
                <a:spLocks noChangeArrowheads="1"/>
              </p:cNvSpPr>
              <p:nvPr/>
            </p:nvSpPr>
            <p:spPr bwMode="auto">
              <a:xfrm rot="-5400000">
                <a:off x="2919" y="2981"/>
                <a:ext cx="1561" cy="300"/>
              </a:xfrm>
              <a:prstGeom prst="rect">
                <a:avLst/>
              </a:prstGeom>
              <a:noFill/>
              <a:ln w="1905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_tradnl">
                    <a:latin typeface="Arial" charset="0"/>
                    <a:cs typeface="Arial" charset="0"/>
                  </a:rPr>
                  <a:t>Alcance y limites</a:t>
                </a:r>
                <a:endParaRPr lang="es-ES">
                  <a:latin typeface="Arial" charset="0"/>
                  <a:cs typeface="Arial" charset="0"/>
                </a:endParaRPr>
              </a:p>
            </p:txBody>
          </p:sp>
          <p:sp>
            <p:nvSpPr>
              <p:cNvPr id="11280" name="Line 20"/>
              <p:cNvSpPr>
                <a:spLocks noChangeShapeType="1"/>
              </p:cNvSpPr>
              <p:nvPr/>
            </p:nvSpPr>
            <p:spPr bwMode="auto">
              <a:xfrm flipH="1">
                <a:off x="3744" y="1440"/>
                <a:ext cx="240" cy="76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1" name="Line 21"/>
              <p:cNvSpPr>
                <a:spLocks noChangeShapeType="1"/>
              </p:cNvSpPr>
              <p:nvPr/>
            </p:nvSpPr>
            <p:spPr bwMode="auto">
              <a:xfrm>
                <a:off x="3984" y="1440"/>
                <a:ext cx="384" cy="81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11276" name="Text Box 23"/>
          <p:cNvSpPr txBox="1">
            <a:spLocks noChangeArrowheads="1"/>
          </p:cNvSpPr>
          <p:nvPr/>
        </p:nvSpPr>
        <p:spPr bwMode="auto">
          <a:xfrm>
            <a:off x="368300" y="488950"/>
            <a:ext cx="8740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000">
                <a:latin typeface="Arial" charset="0"/>
                <a:cs typeface="Arial" charset="0"/>
              </a:rPr>
              <a:t>Proceso de la Investigación Científica</a:t>
            </a:r>
            <a:endParaRPr lang="es-ES" sz="4000">
              <a:latin typeface="Arial" charset="0"/>
              <a:cs typeface="Arial" charset="0"/>
            </a:endParaRPr>
          </a:p>
        </p:txBody>
      </p: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  <p:sp>
        <p:nvSpPr>
          <p:cNvPr id="26" name="Oval 1026"/>
          <p:cNvSpPr>
            <a:spLocks noChangeArrowheads="1"/>
          </p:cNvSpPr>
          <p:nvPr/>
        </p:nvSpPr>
        <p:spPr bwMode="auto">
          <a:xfrm>
            <a:off x="2573858" y="1514647"/>
            <a:ext cx="2177530" cy="1206328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ES_tradnl" sz="2000" b="1" dirty="0" smtClean="0">
                <a:latin typeface="Arial" charset="0"/>
                <a:cs typeface="Arial" charset="0"/>
              </a:rPr>
              <a:t>Planteamiento</a:t>
            </a:r>
            <a:endParaRPr lang="es-ES_tradnl" sz="2000" b="1" dirty="0">
              <a:latin typeface="Arial" charset="0"/>
              <a:cs typeface="Arial" charset="0"/>
            </a:endParaRPr>
          </a:p>
          <a:p>
            <a:r>
              <a:rPr lang="es-ES" sz="2000" b="1" dirty="0">
                <a:latin typeface="Arial" charset="0"/>
                <a:cs typeface="Arial" charset="0"/>
              </a:rPr>
              <a:t>d</a:t>
            </a:r>
            <a:r>
              <a:rPr lang="es-ES" sz="2000" b="1" dirty="0" smtClean="0">
                <a:latin typeface="Arial" charset="0"/>
                <a:cs typeface="Arial" charset="0"/>
              </a:rPr>
              <a:t>el Problema</a:t>
            </a:r>
            <a:endParaRPr lang="es-ES" sz="2000" b="1" dirty="0">
              <a:latin typeface="Arial" charset="0"/>
              <a:cs typeface="Arial" charset="0"/>
            </a:endParaRPr>
          </a:p>
        </p:txBody>
      </p:sp>
      <p:grpSp>
        <p:nvGrpSpPr>
          <p:cNvPr id="27" name="Group 1040"/>
          <p:cNvGrpSpPr>
            <a:grpSpLocks/>
          </p:cNvGrpSpPr>
          <p:nvPr/>
        </p:nvGrpSpPr>
        <p:grpSpPr bwMode="auto">
          <a:xfrm>
            <a:off x="2678951" y="2783548"/>
            <a:ext cx="1771650" cy="3884613"/>
            <a:chOff x="1033" y="1344"/>
            <a:chExt cx="1116" cy="2447"/>
          </a:xfrm>
        </p:grpSpPr>
        <p:sp>
          <p:nvSpPr>
            <p:cNvPr id="28" name="Line 1041"/>
            <p:cNvSpPr>
              <a:spLocks noChangeShapeType="1"/>
            </p:cNvSpPr>
            <p:nvPr/>
          </p:nvSpPr>
          <p:spPr bwMode="auto">
            <a:xfrm flipH="1">
              <a:off x="1152" y="1344"/>
              <a:ext cx="384" cy="96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9" name="Line 1042"/>
            <p:cNvSpPr>
              <a:spLocks noChangeShapeType="1"/>
            </p:cNvSpPr>
            <p:nvPr/>
          </p:nvSpPr>
          <p:spPr bwMode="auto">
            <a:xfrm>
              <a:off x="1632" y="1344"/>
              <a:ext cx="0" cy="10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0" name="Line 1043"/>
            <p:cNvSpPr>
              <a:spLocks noChangeShapeType="1"/>
            </p:cNvSpPr>
            <p:nvPr/>
          </p:nvSpPr>
          <p:spPr bwMode="auto">
            <a:xfrm>
              <a:off x="1776" y="1344"/>
              <a:ext cx="288" cy="10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1" name="Text Box 1044"/>
            <p:cNvSpPr txBox="1">
              <a:spLocks noChangeArrowheads="1"/>
            </p:cNvSpPr>
            <p:nvPr/>
          </p:nvSpPr>
          <p:spPr bwMode="auto">
            <a:xfrm rot="-5400000">
              <a:off x="487" y="2993"/>
              <a:ext cx="1344" cy="252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 dirty="0">
                  <a:latin typeface="Arial" charset="0"/>
                  <a:cs typeface="Arial" charset="0"/>
                </a:rPr>
                <a:t>Descripción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  <p:sp>
          <p:nvSpPr>
            <p:cNvPr id="32" name="Text Box 1045"/>
            <p:cNvSpPr txBox="1">
              <a:spLocks noChangeArrowheads="1"/>
            </p:cNvSpPr>
            <p:nvPr/>
          </p:nvSpPr>
          <p:spPr bwMode="auto">
            <a:xfrm rot="16200000">
              <a:off x="919" y="2993"/>
              <a:ext cx="1344" cy="252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 dirty="0" smtClean="0">
                  <a:latin typeface="Arial" charset="0"/>
                  <a:cs typeface="Arial" charset="0"/>
                </a:rPr>
                <a:t>Formulación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  <p:sp>
          <p:nvSpPr>
            <p:cNvPr id="33" name="Text Box 1046"/>
            <p:cNvSpPr txBox="1">
              <a:spLocks noChangeArrowheads="1"/>
            </p:cNvSpPr>
            <p:nvPr/>
          </p:nvSpPr>
          <p:spPr bwMode="auto">
            <a:xfrm rot="16200000">
              <a:off x="1351" y="2993"/>
              <a:ext cx="1344" cy="252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 dirty="0" smtClean="0">
                  <a:latin typeface="Arial" charset="0"/>
                  <a:cs typeface="Arial" charset="0"/>
                </a:rPr>
                <a:t>Antecedentes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 autoUpdateAnimBg="0"/>
      <p:bldP spid="61443" grpId="0" animBg="1"/>
      <p:bldP spid="61444" grpId="0" animBg="1" autoUpdateAnimBg="0"/>
      <p:bldP spid="61446" grpId="0" animBg="1" autoUpdateAnimBg="0"/>
      <p:bldP spid="26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Line 1027"/>
          <p:cNvSpPr>
            <a:spLocks noChangeShapeType="1"/>
          </p:cNvSpPr>
          <p:nvPr/>
        </p:nvSpPr>
        <p:spPr bwMode="auto">
          <a:xfrm flipV="1">
            <a:off x="3505200" y="2022475"/>
            <a:ext cx="914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62468" name="Rectangle 1028"/>
          <p:cNvSpPr>
            <a:spLocks noChangeArrowheads="1"/>
          </p:cNvSpPr>
          <p:nvPr/>
        </p:nvSpPr>
        <p:spPr bwMode="auto">
          <a:xfrm>
            <a:off x="5219023" y="1489075"/>
            <a:ext cx="1600200" cy="1066800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000" b="1" dirty="0">
                <a:latin typeface="Arial" charset="0"/>
                <a:cs typeface="Arial" charset="0"/>
              </a:rPr>
              <a:t>Marco </a:t>
            </a:r>
          </a:p>
          <a:p>
            <a:pPr algn="ctr"/>
            <a:r>
              <a:rPr lang="es-ES_tradnl" sz="2000" b="1" dirty="0">
                <a:latin typeface="Arial" charset="0"/>
                <a:cs typeface="Arial" charset="0"/>
              </a:rPr>
              <a:t>Teórico</a:t>
            </a:r>
            <a:endParaRPr lang="es-ES" sz="2000" b="1" dirty="0">
              <a:latin typeface="Arial" charset="0"/>
              <a:cs typeface="Arial" charset="0"/>
            </a:endParaRPr>
          </a:p>
        </p:txBody>
      </p:sp>
      <p:grpSp>
        <p:nvGrpSpPr>
          <p:cNvPr id="2" name="Group 1030"/>
          <p:cNvGrpSpPr>
            <a:grpSpLocks/>
          </p:cNvGrpSpPr>
          <p:nvPr/>
        </p:nvGrpSpPr>
        <p:grpSpPr bwMode="auto">
          <a:xfrm>
            <a:off x="4398169" y="2555875"/>
            <a:ext cx="3068639" cy="4189413"/>
            <a:chOff x="2328" y="1152"/>
            <a:chExt cx="1933" cy="2639"/>
          </a:xfrm>
        </p:grpSpPr>
        <p:sp>
          <p:nvSpPr>
            <p:cNvPr id="12303" name="Text Box 1031"/>
            <p:cNvSpPr txBox="1">
              <a:spLocks noChangeArrowheads="1"/>
            </p:cNvSpPr>
            <p:nvPr/>
          </p:nvSpPr>
          <p:spPr bwMode="auto">
            <a:xfrm rot="16200000">
              <a:off x="1976" y="2799"/>
              <a:ext cx="1344" cy="640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 dirty="0" smtClean="0">
                  <a:latin typeface="Arial" charset="0"/>
                  <a:cs typeface="Arial" charset="0"/>
                </a:rPr>
                <a:t>Antecedentes de forma bien detallada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  <p:grpSp>
          <p:nvGrpSpPr>
            <p:cNvPr id="12304" name="Group 1032"/>
            <p:cNvGrpSpPr>
              <a:grpSpLocks/>
            </p:cNvGrpSpPr>
            <p:nvPr/>
          </p:nvGrpSpPr>
          <p:grpSpPr bwMode="auto">
            <a:xfrm>
              <a:off x="2640" y="1152"/>
              <a:ext cx="1621" cy="2639"/>
              <a:chOff x="2640" y="1152"/>
              <a:chExt cx="1621" cy="2639"/>
            </a:xfrm>
          </p:grpSpPr>
          <p:sp>
            <p:nvSpPr>
              <p:cNvPr id="12305" name="Line 1033"/>
              <p:cNvSpPr>
                <a:spLocks noChangeShapeType="1"/>
              </p:cNvSpPr>
              <p:nvPr/>
            </p:nvSpPr>
            <p:spPr bwMode="auto">
              <a:xfrm flipH="1">
                <a:off x="2640" y="1152"/>
                <a:ext cx="432" cy="115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6" name="Line 1034"/>
              <p:cNvSpPr>
                <a:spLocks noChangeShapeType="1"/>
              </p:cNvSpPr>
              <p:nvPr/>
            </p:nvSpPr>
            <p:spPr bwMode="auto">
              <a:xfrm flipH="1">
                <a:off x="3216" y="1152"/>
                <a:ext cx="48" cy="124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7" name="Line 1035"/>
              <p:cNvSpPr>
                <a:spLocks noChangeShapeType="1"/>
              </p:cNvSpPr>
              <p:nvPr/>
            </p:nvSpPr>
            <p:spPr bwMode="auto">
              <a:xfrm>
                <a:off x="3456" y="1152"/>
                <a:ext cx="192" cy="12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8" name="Line 1036"/>
              <p:cNvSpPr>
                <a:spLocks noChangeShapeType="1"/>
              </p:cNvSpPr>
              <p:nvPr/>
            </p:nvSpPr>
            <p:spPr bwMode="auto">
              <a:xfrm>
                <a:off x="3648" y="1152"/>
                <a:ext cx="384" cy="12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9" name="Text Box 1037"/>
              <p:cNvSpPr txBox="1">
                <a:spLocks noChangeArrowheads="1"/>
              </p:cNvSpPr>
              <p:nvPr/>
            </p:nvSpPr>
            <p:spPr bwMode="auto">
              <a:xfrm rot="-5400000">
                <a:off x="2561" y="2896"/>
                <a:ext cx="1344" cy="446"/>
              </a:xfrm>
              <a:prstGeom prst="rect">
                <a:avLst/>
              </a:prstGeom>
              <a:noFill/>
              <a:ln w="254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_tradnl" sz="2000">
                    <a:latin typeface="Arial" charset="0"/>
                    <a:cs typeface="Arial" charset="0"/>
                  </a:rPr>
                  <a:t>Definición de términos</a:t>
                </a:r>
                <a:endParaRPr lang="es-ES" sz="2000">
                  <a:latin typeface="Arial" charset="0"/>
                  <a:cs typeface="Arial" charset="0"/>
                </a:endParaRPr>
              </a:p>
            </p:txBody>
          </p:sp>
          <p:sp>
            <p:nvSpPr>
              <p:cNvPr id="12310" name="Text Box 1038"/>
              <p:cNvSpPr txBox="1">
                <a:spLocks noChangeArrowheads="1"/>
              </p:cNvSpPr>
              <p:nvPr/>
            </p:nvSpPr>
            <p:spPr bwMode="auto">
              <a:xfrm rot="-5400000">
                <a:off x="2983" y="2993"/>
                <a:ext cx="1344" cy="252"/>
              </a:xfrm>
              <a:prstGeom prst="rect">
                <a:avLst/>
              </a:prstGeom>
              <a:noFill/>
              <a:ln w="254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_tradnl" sz="2000">
                    <a:latin typeface="Arial" charset="0"/>
                    <a:cs typeface="Arial" charset="0"/>
                  </a:rPr>
                  <a:t>Hipótesis</a:t>
                </a:r>
                <a:endParaRPr lang="es-ES" sz="2000">
                  <a:latin typeface="Arial" charset="0"/>
                  <a:cs typeface="Arial" charset="0"/>
                </a:endParaRPr>
              </a:p>
            </p:txBody>
          </p:sp>
          <p:sp>
            <p:nvSpPr>
              <p:cNvPr id="12311" name="Text Box 1039"/>
              <p:cNvSpPr txBox="1">
                <a:spLocks noChangeArrowheads="1"/>
              </p:cNvSpPr>
              <p:nvPr/>
            </p:nvSpPr>
            <p:spPr bwMode="auto">
              <a:xfrm rot="-5400000">
                <a:off x="3463" y="2993"/>
                <a:ext cx="1344" cy="252"/>
              </a:xfrm>
              <a:prstGeom prst="rect">
                <a:avLst/>
              </a:prstGeom>
              <a:noFill/>
              <a:ln w="254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_tradnl" sz="2000">
                    <a:latin typeface="Arial" charset="0"/>
                    <a:cs typeface="Arial" charset="0"/>
                  </a:rPr>
                  <a:t>Variables</a:t>
                </a:r>
                <a:endParaRPr lang="es-ES" sz="2000">
                  <a:latin typeface="Arial" charset="0"/>
                  <a:cs typeface="Arial" charset="0"/>
                </a:endParaRPr>
              </a:p>
            </p:txBody>
          </p:sp>
        </p:grpSp>
      </p:grpSp>
      <p:sp>
        <p:nvSpPr>
          <p:cNvPr id="12296" name="Text Box 23"/>
          <p:cNvSpPr txBox="1">
            <a:spLocks noChangeArrowheads="1"/>
          </p:cNvSpPr>
          <p:nvPr/>
        </p:nvSpPr>
        <p:spPr bwMode="auto">
          <a:xfrm>
            <a:off x="368300" y="488950"/>
            <a:ext cx="8740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000">
                <a:latin typeface="Arial" charset="0"/>
                <a:cs typeface="Arial" charset="0"/>
              </a:rPr>
              <a:t>Proceso de la Investigación Científica</a:t>
            </a:r>
            <a:endParaRPr lang="es-ES" sz="4000">
              <a:latin typeface="Arial" charset="0"/>
              <a:cs typeface="Arial" charset="0"/>
            </a:endParaRPr>
          </a:p>
        </p:txBody>
      </p: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  <p:sp>
        <p:nvSpPr>
          <p:cNvPr id="32" name="Rectangle 1028"/>
          <p:cNvSpPr>
            <a:spLocks noChangeArrowheads="1"/>
          </p:cNvSpPr>
          <p:nvPr/>
        </p:nvSpPr>
        <p:spPr bwMode="auto">
          <a:xfrm>
            <a:off x="1814456" y="1489075"/>
            <a:ext cx="1600200" cy="1066800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000" b="1" dirty="0" smtClean="0">
                <a:latin typeface="Arial" charset="0"/>
                <a:cs typeface="Arial" charset="0"/>
              </a:rPr>
              <a:t>Justificación</a:t>
            </a:r>
            <a:endParaRPr lang="es-ES" sz="2000" b="1" dirty="0">
              <a:latin typeface="Arial" charset="0"/>
              <a:cs typeface="Arial" charset="0"/>
            </a:endParaRPr>
          </a:p>
        </p:txBody>
      </p:sp>
      <p:grpSp>
        <p:nvGrpSpPr>
          <p:cNvPr id="33" name="Group 8"/>
          <p:cNvGrpSpPr>
            <a:grpSpLocks/>
          </p:cNvGrpSpPr>
          <p:nvPr/>
        </p:nvGrpSpPr>
        <p:grpSpPr bwMode="auto">
          <a:xfrm>
            <a:off x="2199426" y="2770187"/>
            <a:ext cx="830262" cy="3529158"/>
            <a:chOff x="847" y="1536"/>
            <a:chExt cx="523" cy="2447"/>
          </a:xfrm>
        </p:grpSpPr>
        <p:sp>
          <p:nvSpPr>
            <p:cNvPr id="34" name="Line 9"/>
            <p:cNvSpPr>
              <a:spLocks noChangeShapeType="1"/>
            </p:cNvSpPr>
            <p:nvPr/>
          </p:nvSpPr>
          <p:spPr bwMode="auto">
            <a:xfrm>
              <a:off x="1104" y="1536"/>
              <a:ext cx="7" cy="6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 rot="16200000">
              <a:off x="210" y="2822"/>
              <a:ext cx="1798" cy="523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dirty="0" smtClean="0">
                  <a:latin typeface="Arial" charset="0"/>
                  <a:cs typeface="Arial" charset="0"/>
                </a:rPr>
                <a:t>Impacto de la investigación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nimBg="1"/>
      <p:bldP spid="62468" grpId="0" animBg="1" autoUpdateAnimBg="0"/>
      <p:bldP spid="32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Oval 1026"/>
          <p:cNvSpPr>
            <a:spLocks noChangeArrowheads="1"/>
          </p:cNvSpPr>
          <p:nvPr/>
        </p:nvSpPr>
        <p:spPr bwMode="auto">
          <a:xfrm>
            <a:off x="2133600" y="1335088"/>
            <a:ext cx="1676400" cy="152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latin typeface="Arial" charset="0"/>
                <a:cs typeface="Arial" charset="0"/>
              </a:rPr>
              <a:t>Metodología</a:t>
            </a:r>
            <a:endParaRPr lang="es-ES" sz="1800" b="1">
              <a:latin typeface="Arial" charset="0"/>
              <a:cs typeface="Arial" charset="0"/>
            </a:endParaRPr>
          </a:p>
        </p:txBody>
      </p:sp>
      <p:sp>
        <p:nvSpPr>
          <p:cNvPr id="63491" name="Rectangle 1027"/>
          <p:cNvSpPr>
            <a:spLocks noChangeArrowheads="1"/>
          </p:cNvSpPr>
          <p:nvPr/>
        </p:nvSpPr>
        <p:spPr bwMode="auto">
          <a:xfrm>
            <a:off x="5364088" y="1651265"/>
            <a:ext cx="1600200" cy="10668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ES_tradnl" sz="2000" b="1" dirty="0" smtClean="0">
                <a:latin typeface="Arial" charset="0"/>
                <a:cs typeface="Arial" charset="0"/>
              </a:rPr>
              <a:t>    Informe </a:t>
            </a:r>
            <a:endParaRPr lang="es-ES_tradnl" sz="2000" b="1" dirty="0">
              <a:latin typeface="Arial" charset="0"/>
              <a:cs typeface="Arial" charset="0"/>
            </a:endParaRPr>
          </a:p>
        </p:txBody>
      </p:sp>
      <p:sp>
        <p:nvSpPr>
          <p:cNvPr id="63492" name="Line 1028"/>
          <p:cNvSpPr>
            <a:spLocks noChangeShapeType="1"/>
          </p:cNvSpPr>
          <p:nvPr/>
        </p:nvSpPr>
        <p:spPr bwMode="auto">
          <a:xfrm flipV="1">
            <a:off x="3886200" y="2020888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grpSp>
        <p:nvGrpSpPr>
          <p:cNvPr id="2" name="Group 1029"/>
          <p:cNvGrpSpPr>
            <a:grpSpLocks/>
          </p:cNvGrpSpPr>
          <p:nvPr/>
        </p:nvGrpSpPr>
        <p:grpSpPr bwMode="auto">
          <a:xfrm>
            <a:off x="1665288" y="2782888"/>
            <a:ext cx="2692400" cy="3959225"/>
            <a:chOff x="1049" y="1392"/>
            <a:chExt cx="1696" cy="2494"/>
          </a:xfrm>
        </p:grpSpPr>
        <p:sp>
          <p:nvSpPr>
            <p:cNvPr id="13325" name="Text Box 1030"/>
            <p:cNvSpPr txBox="1">
              <a:spLocks noChangeArrowheads="1"/>
            </p:cNvSpPr>
            <p:nvPr/>
          </p:nvSpPr>
          <p:spPr bwMode="auto">
            <a:xfrm rot="-5400000">
              <a:off x="1850" y="2990"/>
              <a:ext cx="1344" cy="446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 dirty="0" smtClean="0">
                  <a:latin typeface="Arial" charset="0"/>
                  <a:cs typeface="Arial" charset="0"/>
                </a:rPr>
                <a:t>Procesamiento de datos 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  <p:sp>
          <p:nvSpPr>
            <p:cNvPr id="13326" name="Text Box 1031"/>
            <p:cNvSpPr txBox="1">
              <a:spLocks noChangeArrowheads="1"/>
            </p:cNvSpPr>
            <p:nvPr/>
          </p:nvSpPr>
          <p:spPr bwMode="auto">
            <a:xfrm rot="-5400000">
              <a:off x="600" y="2990"/>
              <a:ext cx="1344" cy="446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Población y muestra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3327" name="Text Box 1032"/>
            <p:cNvSpPr txBox="1">
              <a:spLocks noChangeArrowheads="1"/>
            </p:cNvSpPr>
            <p:nvPr/>
          </p:nvSpPr>
          <p:spPr bwMode="auto">
            <a:xfrm rot="-5400000">
              <a:off x="1225" y="2991"/>
              <a:ext cx="1344" cy="446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Recolección de datos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3328" name="Line 1033"/>
            <p:cNvSpPr>
              <a:spLocks noChangeShapeType="1"/>
            </p:cNvSpPr>
            <p:nvPr/>
          </p:nvSpPr>
          <p:spPr bwMode="auto">
            <a:xfrm flipH="1">
              <a:off x="1296" y="1392"/>
              <a:ext cx="288" cy="110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9" name="Line 1034"/>
            <p:cNvSpPr>
              <a:spLocks noChangeShapeType="1"/>
            </p:cNvSpPr>
            <p:nvPr/>
          </p:nvSpPr>
          <p:spPr bwMode="auto">
            <a:xfrm flipH="1">
              <a:off x="1872" y="1488"/>
              <a:ext cx="0" cy="10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30" name="Line 1035"/>
            <p:cNvSpPr>
              <a:spLocks noChangeShapeType="1"/>
            </p:cNvSpPr>
            <p:nvPr/>
          </p:nvSpPr>
          <p:spPr bwMode="auto">
            <a:xfrm>
              <a:off x="2064" y="1440"/>
              <a:ext cx="384" cy="10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3505" name="Line 1041"/>
          <p:cNvSpPr>
            <a:spLocks noChangeShapeType="1"/>
          </p:cNvSpPr>
          <p:nvPr/>
        </p:nvSpPr>
        <p:spPr bwMode="auto">
          <a:xfrm flipV="1">
            <a:off x="533400" y="1447800"/>
            <a:ext cx="1600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3320" name="Text Box 23"/>
          <p:cNvSpPr txBox="1">
            <a:spLocks noChangeArrowheads="1"/>
          </p:cNvSpPr>
          <p:nvPr/>
        </p:nvSpPr>
        <p:spPr bwMode="auto">
          <a:xfrm>
            <a:off x="368300" y="488950"/>
            <a:ext cx="8740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000">
                <a:latin typeface="Arial" charset="0"/>
                <a:cs typeface="Arial" charset="0"/>
              </a:rPr>
              <a:t>Proceso de la Investigación Científica</a:t>
            </a:r>
            <a:endParaRPr lang="es-ES" sz="4000">
              <a:latin typeface="Arial" charset="0"/>
              <a:cs typeface="Arial" charset="0"/>
            </a:endParaRPr>
          </a:p>
        </p:txBody>
      </p:sp>
      <p:sp>
        <p:nvSpPr>
          <p:cNvPr id="19" name="1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grpSp>
        <p:nvGrpSpPr>
          <p:cNvPr id="20" name="Group 8"/>
          <p:cNvGrpSpPr>
            <a:grpSpLocks/>
          </p:cNvGrpSpPr>
          <p:nvPr/>
        </p:nvGrpSpPr>
        <p:grpSpPr bwMode="auto">
          <a:xfrm>
            <a:off x="5749060" y="2716715"/>
            <a:ext cx="830263" cy="3530600"/>
            <a:chOff x="847" y="1536"/>
            <a:chExt cx="523" cy="2448"/>
          </a:xfrm>
        </p:grpSpPr>
        <p:sp>
          <p:nvSpPr>
            <p:cNvPr id="21" name="Line 9"/>
            <p:cNvSpPr>
              <a:spLocks noChangeShapeType="1"/>
            </p:cNvSpPr>
            <p:nvPr/>
          </p:nvSpPr>
          <p:spPr bwMode="auto">
            <a:xfrm>
              <a:off x="1104" y="1536"/>
              <a:ext cx="7" cy="6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 rot="16200000">
              <a:off x="210" y="2823"/>
              <a:ext cx="1798" cy="523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dirty="0" smtClean="0">
                  <a:latin typeface="Arial" charset="0"/>
                  <a:cs typeface="Arial" charset="0"/>
                </a:rPr>
                <a:t>Resultado de la investigación</a:t>
              </a:r>
              <a:endParaRPr lang="es-ES" sz="2000" dirty="0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1" grpId="0" animBg="1" autoUpdateAnimBg="0"/>
      <p:bldP spid="63492" grpId="0" animBg="1"/>
      <p:bldP spid="635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50875" y="550863"/>
            <a:ext cx="8458200" cy="7905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_tradnl" sz="3600" smtClean="0">
                <a:cs typeface="Arial" charset="0"/>
              </a:rPr>
              <a:t>Naturaleza de la Actividad Científica</a:t>
            </a:r>
            <a:endParaRPr lang="es-CO" sz="3600" smtClean="0">
              <a:cs typeface="Arial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539750" y="1447800"/>
            <a:ext cx="8135938" cy="50053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marL="449263" indent="-449263" algn="just" eaLnBrk="1" hangingPunct="1">
              <a:lnSpc>
                <a:spcPct val="110000"/>
              </a:lnSpc>
              <a:buClr>
                <a:schemeClr val="tx1"/>
              </a:buClr>
              <a:buFont typeface="Arial" charset="0"/>
              <a:buNone/>
              <a:defRPr/>
            </a:pPr>
            <a:r>
              <a:rPr lang="es-ES_tradnl" sz="2800" dirty="0" smtClean="0">
                <a:solidFill>
                  <a:srgbClr val="C00000"/>
                </a:solidFill>
                <a:latin typeface="Arial" charset="0"/>
              </a:rPr>
              <a:t>	Elementos comunes al Pensamiento Científico:</a:t>
            </a:r>
          </a:p>
          <a:p>
            <a:pPr lvl="1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Char char="v"/>
              <a:defRPr/>
            </a:pPr>
            <a:r>
              <a:rPr lang="es-ES_tradnl" dirty="0" smtClean="0">
                <a:latin typeface="Arial" charset="0"/>
              </a:rPr>
              <a:t>Estudio de patrones:</a:t>
            </a:r>
          </a:p>
          <a:p>
            <a:pPr lvl="1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None/>
              <a:defRPr/>
            </a:pPr>
            <a:r>
              <a:rPr lang="es-ES_tradnl" dirty="0" smtClean="0">
                <a:latin typeface="Arial" charset="0"/>
              </a:rPr>
              <a:t>“Todo lo que existe y ocurre en el Universo sigue ciertos modelos o patrones consistentes que pueden ser descubiertos y estudiados a través del intelecto  y del uso de métodos e instrumentos que refinan y extienden nuestra capacidad sensorial”</a:t>
            </a:r>
          </a:p>
          <a:p>
            <a:pPr lvl="4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Char char="v"/>
              <a:defRPr/>
            </a:pPr>
            <a:endParaRPr lang="es-ES_tradnl" sz="2800" dirty="0" smtClean="0">
              <a:latin typeface="Arial" charset="0"/>
            </a:endParaRPr>
          </a:p>
          <a:p>
            <a:pPr eaLnBrk="1" hangingPunct="1">
              <a:defRPr/>
            </a:pPr>
            <a:endParaRPr lang="es-CO" sz="2800" dirty="0" smtClean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6B4D7-53A1-45F5-9C8E-93E80EAC08EE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</TotalTime>
  <Words>544</Words>
  <Application>Microsoft Office PowerPoint</Application>
  <PresentationFormat>Presentación en pantalla (4:3)</PresentationFormat>
  <Paragraphs>99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di Office</vt:lpstr>
      <vt:lpstr>Presentación de PowerPoint</vt:lpstr>
      <vt:lpstr>Ciencia</vt:lpstr>
      <vt:lpstr>La Tecnología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Naturaleza de la Actividad Científica</vt:lpstr>
      <vt:lpstr>Presentación de PowerPoint</vt:lpstr>
      <vt:lpstr>Presentación de PowerPoint</vt:lpstr>
      <vt:lpstr>La Investigación Tecnológica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 DEL CAUCA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Docente FIIS</cp:lastModifiedBy>
  <cp:revision>78</cp:revision>
  <dcterms:created xsi:type="dcterms:W3CDTF">2001-11-09T19:59:32Z</dcterms:created>
  <dcterms:modified xsi:type="dcterms:W3CDTF">2012-09-12T22:18:17Z</dcterms:modified>
</cp:coreProperties>
</file>